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4" r:id="rId5"/>
    <p:sldId id="334" r:id="rId6"/>
    <p:sldId id="335" r:id="rId7"/>
    <p:sldId id="364" r:id="rId8"/>
    <p:sldId id="338" r:id="rId9"/>
    <p:sldId id="319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63" r:id="rId18"/>
    <p:sldId id="346" r:id="rId19"/>
    <p:sldId id="348" r:id="rId20"/>
    <p:sldId id="349" r:id="rId21"/>
    <p:sldId id="350" r:id="rId22"/>
    <p:sldId id="353" r:id="rId23"/>
    <p:sldId id="356" r:id="rId24"/>
    <p:sldId id="270" r:id="rId2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D6770FF-66FB-4CD1-B776-F14E72477F9A}">
          <p14:sldIdLst>
            <p14:sldId id="264"/>
            <p14:sldId id="334"/>
            <p14:sldId id="335"/>
            <p14:sldId id="364"/>
            <p14:sldId id="338"/>
            <p14:sldId id="319"/>
            <p14:sldId id="339"/>
            <p14:sldId id="340"/>
            <p14:sldId id="341"/>
            <p14:sldId id="342"/>
            <p14:sldId id="343"/>
            <p14:sldId id="344"/>
            <p14:sldId id="345"/>
            <p14:sldId id="363"/>
            <p14:sldId id="346"/>
            <p14:sldId id="348"/>
            <p14:sldId id="349"/>
            <p14:sldId id="350"/>
            <p14:sldId id="353"/>
            <p14:sldId id="356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32" autoAdjust="0"/>
  </p:normalViewPr>
  <p:slideViewPr>
    <p:cSldViewPr snapToGrid="0">
      <p:cViewPr varScale="1">
        <p:scale>
          <a:sx n="76" d="100"/>
          <a:sy n="76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650D4AD7-4F80-42FB-AB26-691392C2B503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F34E0F8B-0231-4B94-A96C-BB9D8C5C05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46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279E170A-CF20-4B40-B76B-E245ED4F0B1B}" type="datetimeFigureOut">
              <a:rPr lang="cs-CZ" smtClean="0"/>
              <a:pPr/>
              <a:t>03.11.2020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82" y="4714969"/>
            <a:ext cx="5438711" cy="4467355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7E36B73A-0BD5-47E0-A295-275006C398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94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051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80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Pokud potřebujete povinnou lékařskou prohlídku – vyřídit včas – je to většinou </a:t>
            </a:r>
            <a:r>
              <a:rPr lang="cs-CZ" b="1" baseline="0" dirty="0"/>
              <a:t>malá preventivní prohlídka </a:t>
            </a:r>
            <a:r>
              <a:rPr lang="cs-CZ" baseline="0" dirty="0"/>
              <a:t>(může trvat až cca 15 dní)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6B73A-0BD5-47E0-A295-275006C398D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311580"/>
            <a:ext cx="7772400" cy="1470025"/>
          </a:xfrm>
        </p:spPr>
        <p:txBody>
          <a:bodyPr>
            <a:normAutofit/>
          </a:bodyPr>
          <a:lstStyle>
            <a:lvl1pPr algn="ctr">
              <a:defRPr sz="6000" b="1" baseline="0">
                <a:solidFill>
                  <a:srgbClr val="001E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z="6000" dirty="0">
                <a:latin typeface="Arial" pitchFamily="34" charset="0"/>
                <a:cs typeface="Arial" pitchFamily="34" charset="0"/>
              </a:rPr>
              <a:t>Nadpis prezentace</a:t>
            </a: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91642"/>
            <a:ext cx="6400800" cy="901460"/>
          </a:xfrm>
        </p:spPr>
        <p:txBody>
          <a:bodyPr>
            <a:normAutofit/>
          </a:bodyPr>
          <a:lstStyle>
            <a:lvl1pPr marL="0" indent="0" algn="ctr">
              <a:buNone/>
              <a:defRPr sz="26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z="2600" dirty="0">
                <a:latin typeface="Arial" pitchFamily="34" charset="0"/>
                <a:cs typeface="Arial" pitchFamily="34" charset="0"/>
              </a:rPr>
              <a:t>Podnadpis / podtitul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základní +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4572000" y="260648"/>
            <a:ext cx="4283888" cy="1177200"/>
          </a:xfrm>
        </p:spPr>
        <p:txBody>
          <a:bodyPr anchor="t" anchorCtr="0">
            <a:normAutofit/>
          </a:bodyPr>
          <a:lstStyle>
            <a:lvl1pPr algn="r">
              <a:defRPr sz="3600" b="1" baseline="0">
                <a:solidFill>
                  <a:srgbClr val="001E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z="3600" dirty="0">
                <a:latin typeface="Arial" pitchFamily="34" charset="0"/>
                <a:cs typeface="Arial" pitchFamily="34" charset="0"/>
              </a:rPr>
              <a:t>Nadpis snímku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80467"/>
            <a:ext cx="8229600" cy="4525200"/>
          </a:xfrm>
        </p:spPr>
        <p:txBody>
          <a:bodyPr>
            <a:normAutofit/>
          </a:bodyPr>
          <a:lstStyle>
            <a:lvl1pPr marL="358775" indent="-177800">
              <a:lnSpc>
                <a:spcPct val="100000"/>
              </a:lnSpc>
              <a:spcBef>
                <a:spcPts val="1199"/>
              </a:spcBef>
              <a:buClr>
                <a:srgbClr val="001E96"/>
              </a:buClr>
              <a:buFont typeface="Arial"/>
              <a:buNone/>
              <a:defRPr sz="2600"/>
            </a:lvl1pPr>
          </a:lstStyle>
          <a:p>
            <a:pPr marL="358920" indent="-357120">
              <a:lnSpc>
                <a:spcPct val="100000"/>
              </a:lnSpc>
              <a:spcBef>
                <a:spcPts val="1199"/>
              </a:spcBef>
            </a:pP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Text základní</a:t>
            </a:r>
            <a:endParaRPr lang="cs-CZ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358920" indent="-357120">
              <a:lnSpc>
                <a:spcPct val="100000"/>
              </a:lnSpc>
              <a:spcBef>
                <a:spcPts val="1199"/>
              </a:spcBef>
              <a:buClr>
                <a:srgbClr val="001E96"/>
              </a:buClr>
              <a:buFont typeface="Arial"/>
              <a:buChar char="•"/>
            </a:pPr>
            <a:r>
              <a:rPr lang="cs-CZ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Odrážka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idx="10" hasCustomPrompt="1"/>
          </p:nvPr>
        </p:nvSpPr>
        <p:spPr>
          <a:xfrm>
            <a:off x="4572000" y="155212"/>
            <a:ext cx="4283888" cy="1368000"/>
          </a:xfrm>
        </p:spPr>
        <p:txBody>
          <a:bodyPr anchor="t" anchorCtr="0">
            <a:normAutofit/>
          </a:bodyPr>
          <a:lstStyle>
            <a:lvl1pPr algn="r">
              <a:defRPr sz="3600" b="1" baseline="0">
                <a:solidFill>
                  <a:srgbClr val="001E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z="3600" dirty="0">
                <a:latin typeface="Arial" pitchFamily="34" charset="0"/>
                <a:cs typeface="Arial" pitchFamily="34" charset="0"/>
              </a:rPr>
              <a:t>Nadpis snímku / obrázku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2"/>
          </p:nvPr>
        </p:nvSpPr>
        <p:spPr>
          <a:xfrm>
            <a:off x="898200" y="1682626"/>
            <a:ext cx="7347600" cy="44244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505800" y="4020089"/>
            <a:ext cx="8132400" cy="1468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6000" b="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/>
              <a:t>Nadpis předěl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18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  <p:pic>
        <p:nvPicPr>
          <p:cNvPr id="5" name="Picture 3" descr="C:\Users\tomas.kuchar\Documents\Ostatní\Šablony\Prezentace\UP CR + zamestnanost + IPS rgb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4" y="299898"/>
            <a:ext cx="8285962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6516000"/>
            <a:ext cx="9144000" cy="360000"/>
          </a:xfrm>
          <a:prstGeom prst="rect">
            <a:avLst/>
          </a:prstGeom>
          <a:solidFill>
            <a:srgbClr val="001E96"/>
          </a:solidFill>
        </p:spPr>
        <p:txBody>
          <a:bodyPr wrap="square" rtlCol="0">
            <a:no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	               www.uradprace.cz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9" r:id="rId4"/>
    <p:sldLayoutId id="2147483666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-olomoucky.cz/skolstvi-a-mladez-cl-18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odatelna.ol@uradprace.cz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-olomoucky.cz/search.php?co=seznam+podporovan%C3%BDch+obor%C5%A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11580"/>
            <a:ext cx="7772400" cy="267240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sz="4400" dirty="0"/>
              <a:t>VOLBA POVOLÁNÍ</a:t>
            </a:r>
            <a:br>
              <a:rPr lang="cs-CZ" sz="4400" dirty="0"/>
            </a:br>
            <a:r>
              <a:rPr lang="cs-CZ" sz="4400" dirty="0"/>
              <a:t>9. třída základní školy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base"/>
            <a:br>
              <a:rPr lang="cs-CZ" dirty="0"/>
            </a:br>
            <a:endParaRPr lang="cs-CZ" b="0" dirty="0"/>
          </a:p>
          <a:p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95703099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5800" y="3255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KDO MI PŘI VÝBĚRU POVOLÁNÍ PORADÍ </a:t>
            </a:r>
            <a:br>
              <a:rPr lang="cs-CZ" dirty="0"/>
            </a:br>
            <a:r>
              <a:rPr lang="cs-CZ" dirty="0"/>
              <a:t>A </a:t>
            </a:r>
            <a:br>
              <a:rPr lang="cs-CZ" dirty="0"/>
            </a:br>
            <a:r>
              <a:rPr lang="cs-CZ" dirty="0"/>
              <a:t>KDE ZÍSKAT INFORMACE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5494" y="1842247"/>
            <a:ext cx="825649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425" indent="-457200">
              <a:buClrTx/>
              <a:buFont typeface="Wingdings" panose="05000000000000000000" pitchFamily="2" charset="2"/>
              <a:buChar char="§"/>
            </a:pPr>
            <a:endParaRPr lang="cs-CZ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425" indent="-457200">
              <a:buClrTx/>
              <a:buFont typeface="Wingdings" panose="05000000000000000000" pitchFamily="2" charset="2"/>
              <a:buChar char="§"/>
            </a:pPr>
            <a:r>
              <a:rPr 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Střední škola – dny otevřených dveří</a:t>
            </a:r>
          </a:p>
          <a:p>
            <a:pPr marL="458425" indent="-457200">
              <a:buClrTx/>
              <a:buFont typeface="Wingdings" panose="05000000000000000000" pitchFamily="2" charset="2"/>
              <a:buChar char="§"/>
            </a:pPr>
            <a:r>
              <a:rPr lang="cs-CZ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Scholaris</a:t>
            </a:r>
            <a:r>
              <a:rPr 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 – přehlídka středních škol 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(Jeseník, Šumperk, Prostějov, Přerov, Olomouc, v současnosti řešení online varianty s ohledem na pandemii)</a:t>
            </a:r>
          </a:p>
          <a:p>
            <a:pPr marL="344125" indent="-342900">
              <a:buClrTx/>
              <a:buFont typeface="Wingdings" panose="05000000000000000000" pitchFamily="2" charset="2"/>
              <a:buChar char="§"/>
            </a:pPr>
            <a:r>
              <a:rPr 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 Základní škola – výchovný poradce, popř. psycholog</a:t>
            </a:r>
          </a:p>
          <a:p>
            <a:pPr marL="458425" indent="-457200">
              <a:buClrTx/>
              <a:buFont typeface="Wingdings" panose="05000000000000000000" pitchFamily="2" charset="2"/>
              <a:buChar char="§"/>
            </a:pPr>
            <a:r>
              <a:rPr 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Pedagogicko-psychologická poradna</a:t>
            </a:r>
          </a:p>
          <a:p>
            <a:pPr marL="458425" indent="-457200">
              <a:buClrTx/>
              <a:buFont typeface="Wingdings" panose="05000000000000000000" pitchFamily="2" charset="2"/>
              <a:buChar char="§"/>
            </a:pPr>
            <a:r>
              <a:rPr 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Známí, kamarádi, rodiče</a:t>
            </a:r>
          </a:p>
          <a:p>
            <a:pPr marL="458425" indent="-457200">
              <a:buClrTx/>
              <a:buFont typeface="Wingdings" panose="05000000000000000000" pitchFamily="2" charset="2"/>
              <a:buChar char="§"/>
            </a:pPr>
            <a:r>
              <a:rPr 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pPr marL="458425" indent="-457200">
              <a:buClrTx/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001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 Úřadu práce -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nutno se předem objednat zdarma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308" y="1667434"/>
            <a:ext cx="5161205" cy="458544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5153" y="2299447"/>
            <a:ext cx="3254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" indent="0" algn="ctr">
              <a:buNone/>
              <a:defRPr/>
            </a:pP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</a:t>
            </a:r>
            <a:r>
              <a:rPr lang="cs-CZ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atlasskolstvi.cz</a:t>
            </a:r>
            <a:b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16860" y="3281081"/>
            <a:ext cx="26221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" indent="0" algn="ctr">
              <a:buFont typeface="Arial"/>
              <a:buNone/>
              <a:defRPr/>
            </a:pPr>
            <a:r>
              <a:rPr lang="cs-CZ" b="1" dirty="0"/>
              <a:t>Při výběru SŠ nakoukněte na informace o dané škole do Atlasu školství – každý z Vás jej dostane zdarma v tištěné podobě prostřednictvím Vaší školy, popř. AŠ je k dispozici i online.</a:t>
            </a:r>
            <a:br>
              <a:rPr lang="cs-CZ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277471"/>
            <a:ext cx="2931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" algn="ctr">
              <a:defRPr/>
            </a:pP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</a:t>
            </a:r>
            <a:r>
              <a:rPr lang="cs-CZ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infoabsolvent.cz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254" t="14545" r="1984" b="13836"/>
          <a:stretch/>
        </p:blipFill>
        <p:spPr bwMode="auto">
          <a:xfrm>
            <a:off x="551329" y="1794361"/>
            <a:ext cx="8189259" cy="4485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83741" y="1465729"/>
            <a:ext cx="345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Webové odkazy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58F1D3-215A-4917-826E-C99B064EB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3" t="24960" r="51587" b="11880"/>
          <a:stretch/>
        </p:blipFill>
        <p:spPr>
          <a:xfrm>
            <a:off x="184829" y="2397366"/>
            <a:ext cx="4264508" cy="36115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C5A43A3-AC07-45C7-A629-9A2FAB64E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24960" r="8049" b="13685"/>
          <a:stretch/>
        </p:blipFill>
        <p:spPr>
          <a:xfrm>
            <a:off x="4449337" y="2397366"/>
            <a:ext cx="4280079" cy="352111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11580"/>
            <a:ext cx="7772400" cy="1910796"/>
          </a:xfrm>
        </p:spPr>
        <p:txBody>
          <a:bodyPr/>
          <a:lstStyle/>
          <a:p>
            <a:r>
              <a:rPr lang="cs-CZ" dirty="0"/>
              <a:t>PŘIJÍMACÍ ŘÍZENÍ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82988" y="1371600"/>
            <a:ext cx="3375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Přihláška na SŠ</a:t>
            </a:r>
          </a:p>
        </p:txBody>
      </p:sp>
      <p:pic>
        <p:nvPicPr>
          <p:cNvPr id="3" name="Obrázek 2"/>
          <p:cNvPicPr/>
          <p:nvPr/>
        </p:nvPicPr>
        <p:blipFill rotWithShape="1">
          <a:blip r:embed="rId3"/>
          <a:srcRect l="1192" t="19308" r="69801" b="8942"/>
          <a:stretch/>
        </p:blipFill>
        <p:spPr bwMode="auto">
          <a:xfrm>
            <a:off x="2433918" y="1949824"/>
            <a:ext cx="2528047" cy="3724835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Zástupný symbol pro obsah 6"/>
          <p:cNvPicPr>
            <a:picLocks/>
          </p:cNvPicPr>
          <p:nvPr/>
        </p:nvPicPr>
        <p:blipFill rotWithShape="1">
          <a:blip r:embed="rId4"/>
          <a:srcRect l="1060" t="19543" r="70993" b="11059"/>
          <a:stretch/>
        </p:blipFill>
        <p:spPr bwMode="auto">
          <a:xfrm>
            <a:off x="4881282" y="1936376"/>
            <a:ext cx="2487706" cy="3765177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67635" y="5728447"/>
            <a:ext cx="575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1. kolo = maximálně 2 přihlášky</a:t>
            </a:r>
          </a:p>
        </p:txBody>
      </p:sp>
      <p:sp>
        <p:nvSpPr>
          <p:cNvPr id="8" name="Obdélník 7"/>
          <p:cNvSpPr/>
          <p:nvPr/>
        </p:nvSpPr>
        <p:spPr>
          <a:xfrm>
            <a:off x="215153" y="2151529"/>
            <a:ext cx="2353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solidFill>
                  <a:srgbClr val="00B0F0"/>
                </a:solidFill>
                <a:latin typeface="Century Gothic" pitchFamily="34" charset="0"/>
              </a:rPr>
              <a:t>Konzervatoře a umělecké školy, sportovní školy</a:t>
            </a: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95836" y="3442447"/>
            <a:ext cx="2312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F0"/>
                </a:solidFill>
                <a:latin typeface="Century Gothic" pitchFamily="34" charset="0"/>
              </a:rPr>
              <a:t>Přihlášky do 30.11.2020</a:t>
            </a:r>
          </a:p>
          <a:p>
            <a:endParaRPr lang="cs-CZ" dirty="0">
              <a:solidFill>
                <a:srgbClr val="00B0F0"/>
              </a:solidFill>
              <a:latin typeface="Century Gothic" pitchFamily="34" charset="0"/>
            </a:endParaRPr>
          </a:p>
          <a:p>
            <a:r>
              <a:rPr lang="cs-CZ" dirty="0">
                <a:solidFill>
                  <a:srgbClr val="00B0F0"/>
                </a:solidFill>
                <a:latin typeface="Century Gothic" pitchFamily="34" charset="0"/>
              </a:rPr>
              <a:t>talentové zkoušky</a:t>
            </a:r>
          </a:p>
          <a:p>
            <a:r>
              <a:rPr lang="cs-CZ" dirty="0">
                <a:solidFill>
                  <a:srgbClr val="00B0F0"/>
                </a:solidFill>
                <a:latin typeface="Century Gothic" pitchFamily="34" charset="0"/>
              </a:rPr>
              <a:t> v lednu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463117" y="3469342"/>
            <a:ext cx="1371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Přihlášky do 1.3.2021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463118" y="2138082"/>
            <a:ext cx="1506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</a:pPr>
            <a:r>
              <a:rPr lang="cs-CZ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Ostatní střední školy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436224" y="4894729"/>
            <a:ext cx="1411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66FF"/>
                </a:solidFill>
              </a:rPr>
              <a:t>Přijímací zkoušky v dubnu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82552" y="6081663"/>
            <a:ext cx="96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Nebojte se, s vyplněním Vám pomůže Vaše škola </a:t>
            </a:r>
            <a:r>
              <a:rPr lang="cs-CZ" b="1" dirty="0">
                <a:sym typeface="Wingdings" panose="05000000000000000000" pitchFamily="2" charset="2"/>
              </a:rPr>
              <a:t> </a:t>
            </a:r>
            <a:endParaRPr lang="cs-CZ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392271" y="1586753"/>
            <a:ext cx="3428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Arial" pitchFamily="34" charset="0"/>
                <a:cs typeface="Arial" pitchFamily="34" charset="0"/>
              </a:rPr>
              <a:t>Přihláška na SŠ</a:t>
            </a:r>
            <a:endParaRPr lang="cs-CZ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497541" y="2286000"/>
            <a:ext cx="79472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Mám nárok podat si 2 přihlášky na Střední školu. </a:t>
            </a:r>
          </a:p>
          <a:p>
            <a:endParaRPr lang="cs-CZ" sz="2000" b="1" dirty="0"/>
          </a:p>
          <a:p>
            <a:r>
              <a:rPr lang="cs-CZ" sz="2000" b="1" dirty="0"/>
              <a:t>Pokud si dám dvě přihlášky na KONZERVATOŘ nebo na uměleckou školu, mám možnost si dát další dvě přihlášky na klasickou SŠ (tudíž max. 4 přihlášky).</a:t>
            </a:r>
          </a:p>
          <a:p>
            <a:endParaRPr lang="cs-CZ" sz="2000" b="1" dirty="0"/>
          </a:p>
          <a:p>
            <a:r>
              <a:rPr lang="cs-CZ" sz="2000" b="1" dirty="0"/>
              <a:t>Když si podám přihlášku na jeden maturitní obor a jeden učební obor – mám nárok na 1 přijímací zkoušku (ČJ,M)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b="1" dirty="0"/>
              <a:t>Když si podám přihlášku na jeden maturitní obor a druhý maturitní obor – mám nárok na 2 přijímací zkoušky (ČJ,M)</a:t>
            </a:r>
            <a:endParaRPr lang="cs-CZ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38482" y="1290918"/>
            <a:ext cx="3805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Přijímací řízení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8580" y="1530323"/>
            <a:ext cx="8095130" cy="477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 indent="0" algn="ctr">
              <a:buNone/>
              <a:defRPr/>
            </a:pPr>
            <a:r>
              <a:rPr lang="cs-CZ" sz="1200" b="1" u="sng" dirty="0">
                <a:solidFill>
                  <a:srgbClr val="001E96"/>
                </a:solidFill>
              </a:rPr>
              <a:t>První kolo</a:t>
            </a:r>
          </a:p>
          <a:p>
            <a:pPr marL="106363" indent="0">
              <a:buNone/>
              <a:defRPr/>
            </a:pPr>
            <a:r>
              <a:rPr lang="cs-CZ" sz="1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Termíny:</a:t>
            </a:r>
          </a:p>
          <a:p>
            <a:pPr marL="106363" indent="0">
              <a:buNone/>
              <a:defRPr/>
            </a:pPr>
            <a:endParaRPr lang="cs-CZ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363" indent="0">
              <a:buNone/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2. – 15. ledna:	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Talentové zkoušky</a:t>
            </a:r>
          </a:p>
          <a:p>
            <a:pPr marL="106363" indent="0">
              <a:buNone/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15. – 31. ledna:	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Konzervatoře (umělecké obory)</a:t>
            </a:r>
          </a:p>
          <a:p>
            <a:pPr marL="106363" indent="0">
              <a:buNone/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12. a 13. dubna: 	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Zkoušky z obecných předmětů (ČJ + M)</a:t>
            </a:r>
          </a:p>
          <a:p>
            <a:pPr marL="106363" indent="0" algn="r">
              <a:buNone/>
              <a:defRPr/>
            </a:pPr>
            <a:b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363" indent="0">
              <a:buNone/>
              <a:defRPr/>
            </a:pPr>
            <a:r>
              <a:rPr lang="cs-CZ" sz="1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Výsledek: </a:t>
            </a:r>
          </a:p>
          <a:p>
            <a:pPr marL="106363" indent="0">
              <a:defRPr/>
            </a:pPr>
            <a:endParaRPr lang="cs-CZ" sz="12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363" indent="0">
              <a:buNone/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Přijetí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- zveřejnění do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3 dnů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od poslední přijímací zkoušky - </a:t>
            </a:r>
            <a:r>
              <a:rPr lang="cs-CZ" sz="1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započítá se lepší výsledek.</a:t>
            </a:r>
          </a:p>
          <a:p>
            <a:pPr marL="106363" indent="0">
              <a:buNone/>
              <a:defRPr/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Nepřijetí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- písemné rozhodnutí (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5 dnů + 3 pracovní dny odvolací lhůta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6363" indent="0">
              <a:buNone/>
              <a:defRPr/>
            </a:pPr>
            <a:endParaRPr lang="cs-CZ" sz="1200" b="1" u="sng" dirty="0">
              <a:solidFill>
                <a:srgbClr val="001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363" indent="0">
              <a:buNone/>
              <a:defRPr/>
            </a:pPr>
            <a:r>
              <a:rPr lang="cs-CZ" sz="1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kola přijímacího řízení</a:t>
            </a:r>
          </a:p>
          <a:p>
            <a:pPr marL="106363" indent="0" algn="ctr">
              <a:buNone/>
              <a:defRPr/>
            </a:pPr>
            <a:endParaRPr lang="cs-CZ" sz="1200" b="1" dirty="0">
              <a:solidFill>
                <a:srgbClr val="001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363" indent="0"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Další kola přijímacího řízení se otevírají pouze u oborů, které nenaplnili kapacitu v 1. kole.</a:t>
            </a:r>
          </a:p>
          <a:p>
            <a:pPr marL="106363" indent="0">
              <a:buNone/>
              <a:defRPr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Seznam volných míst naleznete na stránkách Olomouckého kraje – Odbor školství a mládeže (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https://www.kr-olomoucky.cz/skolstvi-a-mladez-cl-18.html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) .</a:t>
            </a:r>
          </a:p>
          <a:p>
            <a:pPr marL="106363" indent="0">
              <a:buNone/>
              <a:defRPr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363">
              <a:defRPr/>
            </a:pPr>
            <a:r>
              <a:rPr lang="cs-CZ" sz="1200" b="1" dirty="0">
                <a:solidFill>
                  <a:srgbClr val="00B0F0"/>
                </a:solidFill>
              </a:rPr>
              <a:t>ODVOLÁNÍ</a:t>
            </a:r>
            <a:r>
              <a:rPr lang="cs-CZ" sz="1200" dirty="0"/>
              <a:t> </a:t>
            </a:r>
          </a:p>
          <a:p>
            <a:pPr marL="106363">
              <a:defRPr/>
            </a:pPr>
            <a:r>
              <a:rPr lang="cs-CZ" sz="1200" dirty="0"/>
              <a:t> Odvolat se můžete v případě, že jste splnili minimální bodovou hranici k přijetí na SŠ (příklad – na SŠ Vás vezmou pokud jste v testu získali 40 bodů, vy získáte 30 bodů – V tuto chvíli nemůžete podat odvolání! Jelikož minimum bodů pro přijetí do studia bylo 40) – Pokud jste splnili bodovou hranici, odvolání můžete využít – musíte jej zaslat nejpozději do 3 dnů od doručení nepřijetí</a:t>
            </a:r>
            <a:r>
              <a:rPr lang="cs-CZ" sz="1400" dirty="0"/>
              <a:t>.</a:t>
            </a:r>
          </a:p>
          <a:p>
            <a:pPr marL="106363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2" y="1963270"/>
            <a:ext cx="8310281" cy="37050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649440" y="1479176"/>
            <a:ext cx="5494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" algn="ctr">
              <a:defRPr/>
            </a:pP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cs-CZ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cermat.cz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72353" y="5688106"/>
            <a:ext cx="8175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Na webových stránkách CERMATU naleznete veškeré důležité informace k přijímacím zkouškám a naleznete zde také zkušební testy .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59345" y="1606406"/>
            <a:ext cx="303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PŘEDSTAVENÍ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0630" y="2333685"/>
            <a:ext cx="83602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Dobrý den,</a:t>
            </a:r>
          </a:p>
          <a:p>
            <a:pPr algn="just"/>
            <a:r>
              <a:rPr lang="cs-CZ" dirty="0"/>
              <a:t>každý rok mají absolventi 9. tříd základních škol přednášku na Úřadu práce ČR na téma volba povolání s důležitými informacemi ohledně dalších možností po ukončení povinné školní docházky. V prezentaci vás seznámíme, kam se můžete vydat po základní škole a kdo vám při výběru Vaší další cesty poradí. Podáme vám také informace ohledně podání přihlášek ke studiu.</a:t>
            </a:r>
          </a:p>
          <a:p>
            <a:pPr algn="just"/>
            <a:r>
              <a:rPr lang="cs-CZ" dirty="0"/>
              <a:t>Pokud budete mít jakékoliv dotazy, neváhejte se nám ozvat (kontakty naleznete v závěru prezentace).</a:t>
            </a:r>
          </a:p>
          <a:p>
            <a:pPr algn="just"/>
            <a:r>
              <a:rPr lang="cs-CZ" dirty="0"/>
              <a:t>Doufáme, že dnes získáte odpovědi na všechny vaše dotazy.</a:t>
            </a:r>
          </a:p>
          <a:p>
            <a:pPr algn="just"/>
            <a:r>
              <a:rPr lang="cs-CZ" dirty="0"/>
              <a:t>S pozdravem			</a:t>
            </a:r>
          </a:p>
          <a:p>
            <a:pPr algn="just"/>
            <a:endParaRPr lang="cs-CZ" dirty="0"/>
          </a:p>
          <a:p>
            <a:pPr algn="r"/>
            <a:r>
              <a:rPr lang="cs-CZ" dirty="0"/>
              <a:t>Oddělení poradenství a dalšího vzdělávání </a:t>
            </a:r>
          </a:p>
          <a:p>
            <a:pPr algn="r"/>
            <a:r>
              <a:rPr lang="cs-CZ" dirty="0"/>
              <a:t>	                          Úřad práce ČR - Kontaktní pracoviště Olomouc	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70432" y="1392762"/>
            <a:ext cx="4733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atin typeface="Arial" pitchFamily="34" charset="0"/>
                <a:cs typeface="Arial" pitchFamily="34" charset="0"/>
              </a:rPr>
              <a:t>Kontaktní informace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8224" y="2729753"/>
            <a:ext cx="6279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cs-CZ" sz="2000" dirty="0">
                <a:cs typeface="Arial" panose="020B0604020202020204" pitchFamily="34" charset="0"/>
              </a:rPr>
              <a:t>Adresa: 	</a:t>
            </a:r>
            <a:r>
              <a:rPr lang="cs-CZ" sz="2000" dirty="0" err="1">
                <a:cs typeface="Arial" panose="020B0604020202020204" pitchFamily="34" charset="0"/>
              </a:rPr>
              <a:t>Vejdovského</a:t>
            </a:r>
            <a:r>
              <a:rPr lang="cs-CZ" sz="2000" dirty="0">
                <a:cs typeface="Arial" panose="020B0604020202020204" pitchFamily="34" charset="0"/>
              </a:rPr>
              <a:t>  988/4, Olomouc 9</a:t>
            </a:r>
          </a:p>
          <a:p>
            <a:pPr marL="45720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2000" dirty="0">
                <a:cs typeface="Arial" panose="020B0604020202020204" pitchFamily="34" charset="0"/>
              </a:rPr>
              <a:t>Telefon:	+420 950 141 441</a:t>
            </a:r>
          </a:p>
          <a:p>
            <a:pPr marL="45720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2000" dirty="0">
                <a:cs typeface="Arial" panose="020B0604020202020204" pitchFamily="34" charset="0"/>
              </a:rPr>
              <a:t>Email:		</a:t>
            </a:r>
            <a:r>
              <a:rPr lang="cs-CZ" sz="2000" dirty="0">
                <a:cs typeface="Arial" panose="020B0604020202020204" pitchFamily="34" charset="0"/>
                <a:hlinkClick r:id="rId2"/>
              </a:rPr>
              <a:t>podatelna.</a:t>
            </a:r>
            <a:r>
              <a:rPr lang="cs-CZ" sz="2000" dirty="0" err="1">
                <a:cs typeface="Arial" panose="020B0604020202020204" pitchFamily="34" charset="0"/>
                <a:hlinkClick r:id="rId2"/>
              </a:rPr>
              <a:t>ol</a:t>
            </a:r>
            <a:r>
              <a:rPr lang="cs-CZ" sz="2000" dirty="0">
                <a:cs typeface="Arial" panose="020B0604020202020204" pitchFamily="34" charset="0"/>
                <a:hlinkClick r:id="rId2"/>
              </a:rPr>
              <a:t>@</a:t>
            </a:r>
            <a:r>
              <a:rPr lang="cs-CZ" sz="2000" dirty="0" err="1">
                <a:cs typeface="Arial" panose="020B0604020202020204" pitchFamily="34" charset="0"/>
                <a:hlinkClick r:id="rId2"/>
              </a:rPr>
              <a:t>uradprace.cz</a:t>
            </a:r>
            <a:endParaRPr lang="cs-CZ" sz="2000" dirty="0"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2000" dirty="0">
                <a:cs typeface="Arial" panose="020B0604020202020204" pitchFamily="34" charset="0"/>
              </a:rPr>
              <a:t>Kontaktní osoba: Jana </a:t>
            </a:r>
            <a:r>
              <a:rPr lang="cs-CZ" sz="2000" dirty="0" err="1">
                <a:cs typeface="Arial" panose="020B0604020202020204" pitchFamily="34" charset="0"/>
              </a:rPr>
              <a:t>Heroldová</a:t>
            </a:r>
            <a:r>
              <a:rPr lang="cs-CZ" sz="2000" dirty="0">
                <a:cs typeface="Arial" panose="020B0604020202020204" pitchFamily="34" charset="0"/>
              </a:rPr>
              <a:t>, poradce IPS</a:t>
            </a:r>
            <a:endParaRPr lang="cs-CZ" sz="20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2"/>
          </p:nvPr>
        </p:nvSpPr>
        <p:spPr>
          <a:xfrm>
            <a:off x="331596" y="1734671"/>
            <a:ext cx="8480808" cy="4535500"/>
          </a:xfrm>
        </p:spPr>
        <p:txBody>
          <a:bodyPr>
            <a:normAutofit/>
          </a:bodyPr>
          <a:lstStyle/>
          <a:p>
            <a:pPr marL="45720">
              <a:buNone/>
            </a:pPr>
            <a:endParaRPr lang="cs-CZ" sz="41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r">
              <a:buNone/>
            </a:pPr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Oddělení poradenství a dalšího vzdělávání</a:t>
            </a:r>
          </a:p>
          <a:p>
            <a:pPr marL="45720" algn="r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Úřad práce ČR – Kontaktní pracoviště Olomouc</a:t>
            </a:r>
          </a:p>
          <a:p>
            <a:pPr marL="45720" algn="r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algn="r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Příloha č. 1 – Seznam podporovaných oborů vzdělávání pro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šk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rok 2021/2022</a:t>
            </a:r>
          </a:p>
          <a:p>
            <a:pPr marL="4572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Příloha č. 2 – Článek IPS z tištěné publikace Vyber si kam dál 2020</a:t>
            </a:r>
          </a:p>
          <a:p>
            <a:pPr marL="45720">
              <a:buNone/>
            </a:pPr>
            <a:endParaRPr lang="cs-CZ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08704" y="2436397"/>
            <a:ext cx="638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323421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11580"/>
            <a:ext cx="7772400" cy="2330758"/>
          </a:xfrm>
        </p:spPr>
        <p:txBody>
          <a:bodyPr>
            <a:normAutofit fontScale="90000"/>
          </a:bodyPr>
          <a:lstStyle/>
          <a:p>
            <a:r>
              <a:rPr lang="cs-CZ" dirty="0"/>
              <a:t>VZDĚLÁVACÍ SYSTÉM</a:t>
            </a:r>
            <a:br>
              <a:rPr lang="cs-CZ" dirty="0"/>
            </a:br>
            <a:r>
              <a:rPr lang="cs-CZ" dirty="0"/>
              <a:t>V ČESKÉ REPUBLICE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8A0DFD6-4FB0-4473-8843-B67D34D73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2020" r="3656"/>
          <a:stretch/>
        </p:blipFill>
        <p:spPr>
          <a:xfrm>
            <a:off x="2235758" y="191636"/>
            <a:ext cx="4672484" cy="64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82886"/>
            <a:ext cx="7772400" cy="1470025"/>
          </a:xfrm>
        </p:spPr>
        <p:txBody>
          <a:bodyPr/>
          <a:lstStyle/>
          <a:p>
            <a:r>
              <a:rPr lang="cs-CZ" dirty="0"/>
              <a:t>VOLBA POVOLÁNÍ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69" y="2915478"/>
            <a:ext cx="2557670" cy="147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79" y="2900269"/>
            <a:ext cx="2531165" cy="149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96" y="4339856"/>
            <a:ext cx="2632314" cy="16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96" y="4366591"/>
            <a:ext cx="2430109" cy="161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4" y="3723860"/>
            <a:ext cx="4167810" cy="111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773706" y="1250576"/>
            <a:ext cx="44098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Co je volba povolání?</a:t>
            </a:r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43948" y="1775791"/>
            <a:ext cx="8580782" cy="140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cs-CZ" sz="1200" b="1" dirty="0">
                <a:cs typeface="Arial" panose="020B0604020202020204" pitchFamily="34" charset="0"/>
              </a:rPr>
              <a:t>Výběr povolání není jednoduchou záležitostí – musíte přemýšlet nad tím: - mám pro vybrané budoucí povolání určité znalosti, chci vykonávat tuto práci, jsem typově vhodný pro tuto práci, jaké mám známky a je studium náročné, zvládnu jej?</a:t>
            </a:r>
          </a:p>
          <a:p>
            <a:pPr marL="4572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cs-CZ" sz="1200" b="1" dirty="0">
                <a:cs typeface="Arial" panose="020B0604020202020204" pitchFamily="34" charset="0"/>
              </a:rPr>
              <a:t>Vím, jak dané povolání vlastně funguje a vypadá? </a:t>
            </a:r>
            <a:br>
              <a:rPr lang="cs-CZ" sz="1200" b="1" dirty="0">
                <a:cs typeface="Arial" panose="020B0604020202020204" pitchFamily="34" charset="0"/>
              </a:rPr>
            </a:br>
            <a:r>
              <a:rPr lang="cs-CZ" sz="1200" b="1" dirty="0">
                <a:cs typeface="Arial" panose="020B0604020202020204" pitchFamily="34" charset="0"/>
              </a:rPr>
              <a:t>Tyto všechny otázky si musíte při výběru SŠ pořádně nechat projít hlavou. </a:t>
            </a:r>
          </a:p>
          <a:p>
            <a:pPr marL="4572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cs-CZ" sz="12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78224" y="1425388"/>
            <a:ext cx="4656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Schopnosti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3035" y="2151529"/>
            <a:ext cx="79789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None/>
              <a:defRPr/>
            </a:pPr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mám předpoklady k určité činnosti?</a:t>
            </a:r>
          </a:p>
          <a:p>
            <a:pPr marL="274320" indent="-274320" algn="ctr">
              <a:buNone/>
              <a:defRPr/>
            </a:pPr>
            <a:endParaRPr lang="cs-CZ" sz="2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8425" indent="-457200">
              <a:buFont typeface="Wingdings" pitchFamily="2" charset="2"/>
              <a:buChar char="§"/>
              <a:defRPr/>
            </a:pPr>
            <a:r>
              <a:rPr lang="cs-CZ" sz="2800" b="1" dirty="0"/>
              <a:t>umění jednat s lidmi</a:t>
            </a:r>
          </a:p>
          <a:p>
            <a:pPr marL="458425" indent="-457200">
              <a:buFont typeface="Wingdings" pitchFamily="2" charset="2"/>
              <a:buChar char="§"/>
              <a:defRPr/>
            </a:pPr>
            <a:r>
              <a:rPr lang="cs-CZ" sz="2800" b="1" dirty="0"/>
              <a:t>pečovat o jiné (lidi, zvířata)</a:t>
            </a:r>
          </a:p>
          <a:p>
            <a:pPr marL="458425" indent="-457200">
              <a:buFont typeface="Wingdings" pitchFamily="2" charset="2"/>
              <a:buChar char="§"/>
              <a:defRPr/>
            </a:pPr>
            <a:r>
              <a:rPr lang="cs-CZ" sz="2800" b="1" dirty="0"/>
              <a:t>logicky myslet</a:t>
            </a:r>
          </a:p>
          <a:p>
            <a:pPr marL="458425" indent="-457200">
              <a:buFont typeface="Wingdings" pitchFamily="2" charset="2"/>
              <a:buChar char="§"/>
              <a:defRPr/>
            </a:pPr>
            <a:r>
              <a:rPr lang="cs-CZ" sz="2800" b="1" dirty="0"/>
              <a:t>hrát divadlo, kreslit, modelovat</a:t>
            </a:r>
          </a:p>
          <a:p>
            <a:pPr marL="458425" indent="-457200">
              <a:buFont typeface="Wingdings" pitchFamily="2" charset="2"/>
              <a:buChar char="§"/>
              <a:defRPr/>
            </a:pPr>
            <a:r>
              <a:rPr lang="cs-CZ" sz="2800" b="1" dirty="0"/>
              <a:t>soustředit se, plánovat činnosti</a:t>
            </a:r>
            <a:endParaRPr lang="cs-CZ" sz="28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1304366"/>
            <a:ext cx="1949824" cy="79337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Prospěch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2164976"/>
            <a:ext cx="6858000" cy="1957320"/>
          </a:xfrm>
        </p:spPr>
        <p:txBody>
          <a:bodyPr>
            <a:normAutofit/>
          </a:bodyPr>
          <a:lstStyle/>
          <a:p>
            <a:pPr marL="1800">
              <a:buClr>
                <a:srgbClr val="00B050"/>
              </a:buClr>
              <a:defRPr/>
            </a:pPr>
            <a:r>
              <a:rPr lang="cs-CZ" sz="2000" dirty="0">
                <a:solidFill>
                  <a:srgbClr val="00B050"/>
                </a:solidFill>
              </a:rPr>
              <a:t>Uvažujte o svých známkách, můžete je ještě změnit!</a:t>
            </a:r>
          </a:p>
          <a:p>
            <a:pPr>
              <a:buClrTx/>
              <a:buFont typeface="Wingdings" pitchFamily="2" charset="2"/>
              <a:buChar char="§"/>
              <a:defRPr/>
            </a:pPr>
            <a:r>
              <a:rPr lang="cs-CZ" sz="2000" dirty="0"/>
              <a:t> maturitní obory = písemný test z ČJ a MAT + prospěch</a:t>
            </a:r>
          </a:p>
          <a:p>
            <a:pPr algn="l">
              <a:buClrTx/>
              <a:buFont typeface="Wingdings" pitchFamily="2" charset="2"/>
              <a:buChar char="§"/>
              <a:defRPr/>
            </a:pPr>
            <a:r>
              <a:rPr lang="cs-CZ" sz="2000" dirty="0"/>
              <a:t> učební obory = prospěch</a:t>
            </a:r>
          </a:p>
          <a:p>
            <a:pPr algn="l">
              <a:buClrTx/>
              <a:defRPr/>
            </a:pPr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76EFBCD-A83E-49C1-B79A-49FD5654652C}"/>
              </a:ext>
            </a:extLst>
          </p:cNvPr>
          <p:cNvSpPr txBox="1">
            <a:spLocks/>
          </p:cNvSpPr>
          <p:nvPr/>
        </p:nvSpPr>
        <p:spPr>
          <a:xfrm>
            <a:off x="400987" y="3418421"/>
            <a:ext cx="5954843" cy="7933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baseline="0">
                <a:solidFill>
                  <a:srgbClr val="001E9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Atraktivita vybraného oboru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58C1A4AE-F88D-459F-BF3A-4ED82F987DDA}"/>
              </a:ext>
            </a:extLst>
          </p:cNvPr>
          <p:cNvSpPr txBox="1">
            <a:spLocks/>
          </p:cNvSpPr>
          <p:nvPr/>
        </p:nvSpPr>
        <p:spPr>
          <a:xfrm>
            <a:off x="400987" y="4397081"/>
            <a:ext cx="8331031" cy="195732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Věnujte pozornost v Atlase školství u vybraného oboru tomu, kolik se na obor hlásí zájemců a kolik jich škola nakonec přijme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Možnost získání stipendií – od spolupracujících firem škol popř. od Olomouckého kraje (seznam podporovaných oborů a více informací je k nalezení na </a:t>
            </a:r>
            <a:r>
              <a:rPr lang="cs-CZ" sz="2000" dirty="0">
                <a:hlinkClick r:id="rId2"/>
              </a:rPr>
              <a:t>https://www.krolomoucky.cz/search.php?co=seznam+podporovan%C3%BDch+obor%C5%AF</a:t>
            </a:r>
            <a:r>
              <a:rPr lang="cs-CZ" sz="2000" dirty="0"/>
              <a:t> nebo v příloze č. 1 prezentace)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33718" y="1469321"/>
            <a:ext cx="4007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Zdravotní stav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2729" y="2299448"/>
            <a:ext cx="4141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623888">
              <a:buClrTx/>
              <a:buFont typeface="Wingdings" pitchFamily="2" charset="2"/>
              <a:buChar char="§"/>
              <a:defRPr/>
            </a:pPr>
            <a:r>
              <a:rPr lang="cs-CZ" b="1" dirty="0"/>
              <a:t>dobrý zrak</a:t>
            </a:r>
          </a:p>
          <a:p>
            <a:pPr marL="982663" indent="-623888">
              <a:buClrTx/>
              <a:buFont typeface="Wingdings" pitchFamily="2" charset="2"/>
              <a:buChar char="§"/>
              <a:defRPr/>
            </a:pPr>
            <a:r>
              <a:rPr lang="cs-CZ" b="1" dirty="0"/>
              <a:t>tělesná výška</a:t>
            </a:r>
          </a:p>
          <a:p>
            <a:pPr marL="982663" indent="-623888">
              <a:buClrTx/>
              <a:buFont typeface="Wingdings" pitchFamily="2" charset="2"/>
              <a:buChar char="§"/>
              <a:defRPr/>
            </a:pPr>
            <a:r>
              <a:rPr lang="cs-CZ" b="1" dirty="0"/>
              <a:t>rovnováha</a:t>
            </a:r>
          </a:p>
          <a:p>
            <a:pPr marL="982663" indent="-623888">
              <a:buClrTx/>
              <a:buFont typeface="Wingdings" pitchFamily="2" charset="2"/>
              <a:buChar char="§"/>
              <a:defRPr/>
            </a:pPr>
            <a:r>
              <a:rPr lang="cs-CZ" b="1" dirty="0"/>
              <a:t>pokožka - alergie</a:t>
            </a:r>
          </a:p>
          <a:p>
            <a:pPr marL="982663" indent="-623888">
              <a:buClrTx/>
              <a:buFont typeface="Wingdings" pitchFamily="2" charset="2"/>
              <a:buChar char="§"/>
              <a:defRPr/>
            </a:pPr>
            <a:r>
              <a:rPr lang="cs-CZ" b="1" dirty="0"/>
              <a:t>pohybové ústrojí</a:t>
            </a:r>
          </a:p>
          <a:p>
            <a:pPr marL="982663" indent="-623888">
              <a:buClrTx/>
              <a:buFont typeface="Wingdings" pitchFamily="2" charset="2"/>
              <a:buChar char="§"/>
              <a:defRPr/>
            </a:pPr>
            <a:r>
              <a:rPr lang="cs-CZ" b="1" dirty="0"/>
              <a:t>sluch, atd.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63072" y="4222376"/>
            <a:ext cx="8404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0">
              <a:buNone/>
              <a:defRPr/>
            </a:pPr>
            <a:r>
              <a:rPr lang="cs-CZ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PLP = povinná lékařská prohlídka</a:t>
            </a:r>
          </a:p>
          <a:p>
            <a:pPr marL="358775" indent="0">
              <a:buNone/>
              <a:defRPr/>
            </a:pPr>
            <a:endParaRPr lang="cs-CZ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0">
              <a:buNone/>
              <a:defRPr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Pozor vyřizovat včas! </a:t>
            </a:r>
          </a:p>
          <a:p>
            <a:pPr marL="358775" indent="0">
              <a:buNone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Nenechávejte to na poslední chvíli, je to důležitá součást přihlášky. Zda je PLP povinná pro Váš vybraný obor najdete v Atlasu školství popř. informace od školy.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ituace na TP k 30.9.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ÚP ČR + OPZ" id="{153CBC58-3D82-4495-B895-17BD8F3EF627}" vid="{4EB1605B-17DB-4A61-92D3-0EC828F5CC9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2E561AA38ECC43B0991BC15A6867ED" ma:contentTypeVersion="" ma:contentTypeDescription="Vytvoří nový dokument" ma:contentTypeScope="" ma:versionID="71d8ac2c95e877459e3aae87f48ab3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af0e02c2c96777e09885b812aade6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F250AC-4BFC-4C52-A34F-A819B6CB68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9AFB36-9DA6-43E0-AAD9-44BE88AA4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637BEB-179E-4F94-9ADE-80D68F4A60C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Words>1008</Words>
  <Application>Microsoft Office PowerPoint</Application>
  <PresentationFormat>Předvádění na obrazovce (4:3)</PresentationFormat>
  <Paragraphs>127</Paragraphs>
  <Slides>21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Wingdings</vt:lpstr>
      <vt:lpstr>Situace na TP k 30.9.2018</vt:lpstr>
      <vt:lpstr>VOLBA POVOLÁNÍ 9. třída základní školy</vt:lpstr>
      <vt:lpstr>Prezentace aplikace PowerPoint</vt:lpstr>
      <vt:lpstr>VZDĚLÁVACÍ SYSTÉM V ČESKÉ REPUBLICE</vt:lpstr>
      <vt:lpstr>Prezentace aplikace PowerPoint</vt:lpstr>
      <vt:lpstr>VOLBA POVOLÁNÍ</vt:lpstr>
      <vt:lpstr>Prezentace aplikace PowerPoint</vt:lpstr>
      <vt:lpstr>Prezentace aplikace PowerPoint</vt:lpstr>
      <vt:lpstr>Prospěch</vt:lpstr>
      <vt:lpstr>Prezentace aplikace PowerPoint</vt:lpstr>
      <vt:lpstr>KDO MI PŘI VÝBĚRU POVOLÁNÍ PORADÍ  A  KDE ZÍSKAT INFORMACE</vt:lpstr>
      <vt:lpstr>Prezentace aplikace PowerPoint</vt:lpstr>
      <vt:lpstr>Prezentace aplikace PowerPoint</vt:lpstr>
      <vt:lpstr>Prezentace aplikace PowerPoint</vt:lpstr>
      <vt:lpstr>Prezentace aplikace PowerPoint</vt:lpstr>
      <vt:lpstr>PŘIJÍMACÍ ŘÍZENÍ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MPSV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SITUACE NA TRHU PRÁCE</dc:title>
  <cp:lastModifiedBy>Simmerová Martina Ing. (UPM-KRP)</cp:lastModifiedBy>
  <cp:revision>212</cp:revision>
  <cp:lastPrinted>2018-10-08T11:25:16Z</cp:lastPrinted>
  <dcterms:created xsi:type="dcterms:W3CDTF">2018-10-02T12:19:26Z</dcterms:created>
  <dcterms:modified xsi:type="dcterms:W3CDTF">2020-11-03T10:43:09Z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  <property fmtid="{D5CDD505-2E9C-101B-9397-08002B2CF9AE}" pid="13" name="ContentTypeId">
    <vt:lpwstr>0x010100482E561AA38ECC43B0991BC15A6867ED</vt:lpwstr>
  </property>
</Properties>
</file>